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56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2" r:id="rId13"/>
    <p:sldId id="276" r:id="rId14"/>
    <p:sldId id="263" r:id="rId15"/>
    <p:sldId id="275" r:id="rId16"/>
    <p:sldId id="273" r:id="rId17"/>
    <p:sldId id="274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087E8-C222-484F-8CFA-7E51517CE4BD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FB633-4BC0-4A94-9A14-22A53892A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37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6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0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2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1979-2080-4408-B066-DB9508DF0EB6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C048B-195A-4A7D-937F-559E0C3FB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0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stemlinkcloud.com/" TargetMode="External"/><Relationship Id="rId2" Type="http://schemas.openxmlformats.org/officeDocument/2006/relationships/hyperlink" Target="http://www.ni.com/en-us/support/software-technology-preview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systemlinkcloud.com/security" TargetMode="External"/><Relationship Id="rId4" Type="http://schemas.openxmlformats.org/officeDocument/2006/relationships/hyperlink" Target="https://www.systemlinkcloud.com/api-downloa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ystemlinkcloud.com/webapphosti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8537" y="682700"/>
            <a:ext cx="9144000" cy="1529277"/>
          </a:xfrm>
        </p:spPr>
        <p:txBody>
          <a:bodyPr/>
          <a:lstStyle/>
          <a:p>
            <a:pPr>
              <a:lnSpc>
                <a:spcPts val="1587"/>
              </a:lnSpc>
            </a:pPr>
            <a:r>
              <a:rPr lang="en-US" dirty="0" err="1"/>
              <a:t>SystemLink</a:t>
            </a:r>
            <a:r>
              <a:rPr lang="en-US" dirty="0"/>
              <a:t> Cloud: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an Introduction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  <p:sp>
        <p:nvSpPr>
          <p:cNvPr id="6" name="TextShape 2"/>
          <p:cNvSpPr txBox="1"/>
          <p:nvPr/>
        </p:nvSpPr>
        <p:spPr>
          <a:xfrm>
            <a:off x="1981380" y="3390821"/>
            <a:ext cx="8229240" cy="1454660"/>
          </a:xfrm>
          <a:prstGeom prst="rect">
            <a:avLst/>
          </a:prstGeom>
          <a:noFill/>
          <a:ln>
            <a:noFill/>
          </a:ln>
        </p:spPr>
        <p:txBody>
          <a:bodyPr lIns="0" rIns="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nivers Com 45 Light"/>
              </a:rPr>
              <a:t>Presented by David Thomson, PhD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nivers Com 45 Light"/>
              </a:rPr>
              <a:t>Original Code Consulting LLC</a:t>
            </a:r>
            <a:endParaRPr lang="en-US" sz="20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Univers Com 45 Light"/>
            </a:endParaRPr>
          </a:p>
          <a:p>
            <a:pPr algn="ctr">
              <a:lnSpc>
                <a:spcPct val="100000"/>
              </a:lnSpc>
            </a:pPr>
            <a:r>
              <a:rPr lang="en-US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nivers Com 45 Light"/>
              </a:rPr>
              <a:t>dthomson@originalcode.com</a:t>
            </a:r>
          </a:p>
          <a:p>
            <a:pPr algn="ctr">
              <a:lnSpc>
                <a:spcPct val="100000"/>
              </a:lnSpc>
            </a:pPr>
            <a:r>
              <a:rPr lang="en-US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Univers Com 45 Light"/>
              </a:rPr>
              <a:t>www.originalcode.com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44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Create a Working </a:t>
            </a:r>
            <a:r>
              <a:rPr lang="en-US" dirty="0" err="1"/>
              <a:t>WebVI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Join the Tech Preview:  </a:t>
            </a:r>
            <a:r>
              <a:rPr lang="en-US" dirty="0">
                <a:hlinkClick r:id="rId2"/>
              </a:rPr>
              <a:t>http://www.ni.com/en-us/support/software-technology-preview.html</a:t>
            </a:r>
            <a:r>
              <a:rPr lang="en-US" dirty="0"/>
              <a:t>   (tell them ALARM sent you)</a:t>
            </a:r>
          </a:p>
          <a:p>
            <a:r>
              <a:rPr lang="en-US" dirty="0"/>
              <a:t>Get an account on Helium:  </a:t>
            </a:r>
            <a:r>
              <a:rPr lang="en-US" dirty="0">
                <a:hlinkClick r:id="rId3"/>
              </a:rPr>
              <a:t>https://www.systemlinkcloud.com/</a:t>
            </a:r>
            <a:endParaRPr lang="en-US" dirty="0"/>
          </a:p>
          <a:p>
            <a:r>
              <a:rPr lang="en-US" dirty="0"/>
              <a:t>Download and install NXG 2.1 and the NXG API using NI Package Manager:  </a:t>
            </a:r>
            <a:r>
              <a:rPr lang="en-US" dirty="0">
                <a:hlinkClick r:id="rId4"/>
              </a:rPr>
              <a:t>https://www.systemlinkcloud.com/api-download</a:t>
            </a:r>
            <a:endParaRPr lang="en-US" dirty="0"/>
          </a:p>
          <a:p>
            <a:r>
              <a:rPr lang="en-US" dirty="0"/>
              <a:t>Get an API Key:   </a:t>
            </a:r>
            <a:r>
              <a:rPr lang="en-US" dirty="0">
                <a:hlinkClick r:id="rId5"/>
              </a:rPr>
              <a:t>https://www.systemlinkcloud.com/security</a:t>
            </a:r>
            <a:endParaRPr lang="en-US" dirty="0"/>
          </a:p>
          <a:p>
            <a:r>
              <a:rPr lang="en-US" dirty="0"/>
              <a:t>Store your API Key someplace safe, you are only shown it once!</a:t>
            </a:r>
          </a:p>
        </p:txBody>
      </p:sp>
      <p:pic>
        <p:nvPicPr>
          <p:cNvPr id="4" name="Picture 3"/>
          <p:cNvPicPr/>
          <p:nvPr/>
        </p:nvPicPr>
        <p:blipFill>
          <a:blip r:embed="rId6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193733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Create a Working </a:t>
            </a:r>
            <a:r>
              <a:rPr lang="en-US" dirty="0" err="1"/>
              <a:t>WebVI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Use NXG to create a </a:t>
            </a:r>
            <a:r>
              <a:rPr lang="en-US" dirty="0" err="1"/>
              <a:t>WebVI</a:t>
            </a:r>
            <a:endParaRPr lang="en-US" dirty="0"/>
          </a:p>
          <a:p>
            <a:pPr lvl="1"/>
            <a:r>
              <a:rPr lang="en-US" dirty="0"/>
              <a:t>I use Tags to transfer data from LabVIEW to the </a:t>
            </a:r>
            <a:r>
              <a:rPr lang="en-US" dirty="0" err="1"/>
              <a:t>WebVI</a:t>
            </a:r>
            <a:endParaRPr lang="en-US" dirty="0"/>
          </a:p>
          <a:p>
            <a:r>
              <a:rPr lang="en-US" dirty="0"/>
              <a:t>Build the </a:t>
            </a:r>
            <a:r>
              <a:rPr lang="en-US" dirty="0" err="1"/>
              <a:t>WebVI</a:t>
            </a:r>
            <a:r>
              <a:rPr lang="en-US" dirty="0"/>
              <a:t> into a Package</a:t>
            </a:r>
          </a:p>
          <a:p>
            <a:r>
              <a:rPr lang="en-US" dirty="0"/>
              <a:t>Upload the Package to the </a:t>
            </a:r>
            <a:r>
              <a:rPr lang="en-US" dirty="0" err="1"/>
              <a:t>SystemLink</a:t>
            </a:r>
            <a:r>
              <a:rPr lang="en-US" dirty="0"/>
              <a:t> Cloud:  </a:t>
            </a:r>
            <a:r>
              <a:rPr lang="en-US" dirty="0">
                <a:hlinkClick r:id="rId2"/>
              </a:rPr>
              <a:t>https://www.systemlinkcloud.com/webapphosting</a:t>
            </a:r>
            <a:endParaRPr lang="en-US" dirty="0"/>
          </a:p>
          <a:p>
            <a:r>
              <a:rPr lang="en-US" dirty="0"/>
              <a:t>Run the link for the </a:t>
            </a:r>
            <a:r>
              <a:rPr lang="en-US" dirty="0" err="1"/>
              <a:t>WebVI</a:t>
            </a:r>
            <a:r>
              <a:rPr lang="en-US" dirty="0"/>
              <a:t> in a web browser</a:t>
            </a:r>
          </a:p>
        </p:txBody>
      </p:sp>
      <p:pic>
        <p:nvPicPr>
          <p:cNvPr id="4" name="Picture 3"/>
          <p:cNvPicPr/>
          <p:nvPr/>
        </p:nvPicPr>
        <p:blipFill>
          <a:blip r:embed="rId3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324014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Send Data Between your </a:t>
            </a:r>
            <a:r>
              <a:rPr lang="en-US" dirty="0" err="1"/>
              <a:t>WebVI</a:t>
            </a:r>
            <a:r>
              <a:rPr lang="en-US" dirty="0"/>
              <a:t> &amp; LV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 wanted to send data to a web page from LV 2015</a:t>
            </a:r>
          </a:p>
          <a:p>
            <a:r>
              <a:rPr lang="en-US" dirty="0"/>
              <a:t>Luckily, LV 2015 IS supported by Skyline Data Services. (It is the oldest supported version of LV)</a:t>
            </a:r>
          </a:p>
          <a:p>
            <a:r>
              <a:rPr lang="en-US" dirty="0"/>
              <a:t>Install the Skyline API by (I think…) installing the </a:t>
            </a:r>
            <a:r>
              <a:rPr lang="en-US" dirty="0" err="1"/>
              <a:t>SystemLink</a:t>
            </a:r>
            <a:r>
              <a:rPr lang="en-US" dirty="0"/>
              <a:t> Client using NI Package Manager (this was an extra step for me, since my LV 2015 is not on the same machine as NXG)</a:t>
            </a:r>
          </a:p>
          <a:p>
            <a:r>
              <a:rPr lang="en-US" dirty="0"/>
              <a:t>Inside LV 2015, you need an off-palette Open VI to use </a:t>
            </a:r>
            <a:r>
              <a:rPr lang="en-US" dirty="0" err="1"/>
              <a:t>SystemLink</a:t>
            </a:r>
            <a:r>
              <a:rPr lang="en-US" dirty="0"/>
              <a:t> Cloud instead of </a:t>
            </a:r>
            <a:r>
              <a:rPr lang="en-US" dirty="0" err="1"/>
              <a:t>SystemLink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C:\Program Files (x86)\National Instruments\LabVIEW [Version]\vi.lib\Skyline\Configuration\Configuration </a:t>
            </a:r>
            <a:r>
              <a:rPr lang="en-US" dirty="0" err="1"/>
              <a:t>HTTP_class</a:t>
            </a:r>
            <a:r>
              <a:rPr lang="en-US" dirty="0"/>
              <a:t>\Open Configuration API Key.vi</a:t>
            </a:r>
          </a:p>
          <a:p>
            <a:pPr lvl="1"/>
            <a:r>
              <a:rPr lang="en-US" dirty="0"/>
              <a:t>https://github.com/ni/webvi-examples/tree/master/UtilizeSkylineDataServices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124143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Build the Web App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1949" cy="4351338"/>
          </a:xfrm>
        </p:spPr>
        <p:txBody>
          <a:bodyPr/>
          <a:lstStyle/>
          <a:p>
            <a:r>
              <a:rPr lang="en-US" dirty="0"/>
              <a:t>File/New/Distribution</a:t>
            </a:r>
          </a:p>
          <a:p>
            <a:r>
              <a:rPr lang="en-US" dirty="0"/>
              <a:t>On the Document tab of the Distribution, select Web Server as Target</a:t>
            </a:r>
          </a:p>
          <a:p>
            <a:r>
              <a:rPr lang="en-US" dirty="0"/>
              <a:t>Select Package for Output Type</a:t>
            </a:r>
          </a:p>
          <a:p>
            <a:r>
              <a:rPr lang="en-US" dirty="0"/>
              <a:t>On the Distribution tab, press the Add button for Applications/Libraries</a:t>
            </a:r>
          </a:p>
          <a:p>
            <a:r>
              <a:rPr lang="en-US" dirty="0"/>
              <a:t>Add Company and Product info, etc.</a:t>
            </a:r>
          </a:p>
          <a:p>
            <a:r>
              <a:rPr lang="en-US" dirty="0"/>
              <a:t>Save all</a:t>
            </a:r>
          </a:p>
          <a:p>
            <a:r>
              <a:rPr lang="en-US" dirty="0"/>
              <a:t>Build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5785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 Time…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267071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DataDashboard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BAE164-785F-41AB-B70A-556D642CA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344" y="1778930"/>
            <a:ext cx="7136317" cy="435133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1759752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Caveats and Issues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Multi-Read and Multi-Write VIs to allow a single html POST to handle multiple tags</a:t>
            </a:r>
          </a:p>
          <a:p>
            <a:pPr lvl="1"/>
            <a:r>
              <a:rPr lang="en-US" dirty="0"/>
              <a:t>This is supposed to improve performance</a:t>
            </a:r>
          </a:p>
          <a:p>
            <a:pPr lvl="1"/>
            <a:r>
              <a:rPr lang="en-US" dirty="0"/>
              <a:t>In NXG, you can define the “group” and then add values to it later</a:t>
            </a:r>
          </a:p>
          <a:p>
            <a:pPr lvl="1"/>
            <a:r>
              <a:rPr lang="en-US" dirty="0"/>
              <a:t>I haven’t tested the performance there yet…</a:t>
            </a:r>
          </a:p>
          <a:p>
            <a:pPr lvl="1"/>
            <a:r>
              <a:rPr lang="en-US" dirty="0"/>
              <a:t>In LV 2015, you create the “group” with their values, e.g. every time you do the Multi-Write</a:t>
            </a:r>
          </a:p>
          <a:p>
            <a:pPr lvl="1"/>
            <a:r>
              <a:rPr lang="en-US" dirty="0"/>
              <a:t>This is slow!</a:t>
            </a:r>
          </a:p>
          <a:p>
            <a:pPr lvl="1"/>
            <a:r>
              <a:rPr lang="en-US" dirty="0"/>
              <a:t>This may get better. Skyline is young. But how much support they’ll put into LV 2015????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3779360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Caveats and Issues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Limited functionality in NXG/</a:t>
            </a:r>
            <a:r>
              <a:rPr lang="en-US" dirty="0" err="1"/>
              <a:t>WebVIs</a:t>
            </a:r>
            <a:endParaRPr lang="en-US" dirty="0"/>
          </a:p>
          <a:p>
            <a:pPr lvl="1"/>
            <a:r>
              <a:rPr lang="en-US" dirty="0"/>
              <a:t>No event structure</a:t>
            </a:r>
          </a:p>
          <a:p>
            <a:pPr lvl="1"/>
            <a:r>
              <a:rPr lang="en-US" dirty="0"/>
              <a:t>No property nodes</a:t>
            </a:r>
          </a:p>
          <a:p>
            <a:pPr lvl="1"/>
            <a:r>
              <a:rPr lang="en-US" dirty="0"/>
              <a:t>Limited graphing functionality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318353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continue to improve and be supported</a:t>
            </a:r>
          </a:p>
          <a:p>
            <a:r>
              <a:rPr lang="en-US" dirty="0" err="1"/>
              <a:t>DataDashboard</a:t>
            </a:r>
            <a:r>
              <a:rPr lang="en-US" dirty="0"/>
              <a:t> was limited in range by  network access to the Shared Variables (there are ways to fix this…) whereas the Cloud is accessible across the Internet</a:t>
            </a:r>
          </a:p>
          <a:p>
            <a:r>
              <a:rPr lang="en-US" dirty="0"/>
              <a:t>Can program logic behind the front panel</a:t>
            </a:r>
          </a:p>
          <a:p>
            <a:r>
              <a:rPr lang="en-US" dirty="0"/>
              <a:t>It’s LabVIEW!!!!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2133760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WebVI</a:t>
            </a:r>
            <a:r>
              <a:rPr lang="en-US" dirty="0"/>
              <a:t> – Why?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 Atmospheric Test Chamber – status webpage</a:t>
            </a:r>
          </a:p>
          <a:p>
            <a:r>
              <a:rPr lang="en-US" dirty="0"/>
              <a:t>Replacement for Data Dashboard running on an Android tablet</a:t>
            </a:r>
          </a:p>
          <a:p>
            <a:r>
              <a:rPr lang="en-US" dirty="0"/>
              <a:t>Web page accessible from any device with a web browser</a:t>
            </a:r>
          </a:p>
          <a:p>
            <a:r>
              <a:rPr lang="en-US" dirty="0"/>
              <a:t>Now (finally!) able to create a full web page from within LabVIEW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349841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0DF58BC-B77B-4718-BAC3-D528ECED9E9F}"/>
              </a:ext>
            </a:extLst>
          </p:cNvPr>
          <p:cNvSpPr/>
          <p:nvPr/>
        </p:nvSpPr>
        <p:spPr>
          <a:xfrm rot="394955">
            <a:off x="4435384" y="2914970"/>
            <a:ext cx="2244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92D050"/>
                </a:solidFill>
                <a:effectLst/>
              </a:rPr>
              <a:t>Helium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98335D-9CDA-408B-BE5C-120CC248DED2}"/>
              </a:ext>
            </a:extLst>
          </p:cNvPr>
          <p:cNvSpPr/>
          <p:nvPr/>
        </p:nvSpPr>
        <p:spPr>
          <a:xfrm rot="1571452">
            <a:off x="8482638" y="2209355"/>
            <a:ext cx="33974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Web Browser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1C2ED-3200-4DEA-917E-D967D53EF06E}"/>
              </a:ext>
            </a:extLst>
          </p:cNvPr>
          <p:cNvSpPr/>
          <p:nvPr/>
        </p:nvSpPr>
        <p:spPr>
          <a:xfrm rot="20442741">
            <a:off x="1407110" y="2633918"/>
            <a:ext cx="4254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LabVIEW 2015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</a:t>
            </a:r>
            <a:r>
              <a:rPr lang="en-US" dirty="0" err="1"/>
              <a:t>SystemLink</a:t>
            </a:r>
            <a:r>
              <a:rPr lang="en-US" dirty="0"/>
              <a:t> Cloud?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8B6F08-A63B-4F1C-81D0-698EB7E7002A}"/>
              </a:ext>
            </a:extLst>
          </p:cNvPr>
          <p:cNvSpPr/>
          <p:nvPr/>
        </p:nvSpPr>
        <p:spPr>
          <a:xfrm rot="161172">
            <a:off x="1102414" y="1835221"/>
            <a:ext cx="3403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SystemLink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B50117-878C-41FF-9D51-B28C8E7CF2E7}"/>
              </a:ext>
            </a:extLst>
          </p:cNvPr>
          <p:cNvSpPr/>
          <p:nvPr/>
        </p:nvSpPr>
        <p:spPr>
          <a:xfrm rot="2268479">
            <a:off x="3908471" y="3004272"/>
            <a:ext cx="5213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SystemLink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Cloud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B270F7-D25F-4F2E-BBF2-0062AC938606}"/>
              </a:ext>
            </a:extLst>
          </p:cNvPr>
          <p:cNvSpPr/>
          <p:nvPr/>
        </p:nvSpPr>
        <p:spPr>
          <a:xfrm rot="20419034">
            <a:off x="1991967" y="4521104"/>
            <a:ext cx="4306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 Web Server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54099C-8E48-4AE6-93B2-1A82689406C6}"/>
              </a:ext>
            </a:extLst>
          </p:cNvPr>
          <p:cNvSpPr/>
          <p:nvPr/>
        </p:nvSpPr>
        <p:spPr>
          <a:xfrm rot="1025546">
            <a:off x="5567841" y="2311983"/>
            <a:ext cx="6037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NI Package Manager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E33DE-1438-4924-AB88-38F2D51AD444}"/>
              </a:ext>
            </a:extLst>
          </p:cNvPr>
          <p:cNvSpPr/>
          <p:nvPr/>
        </p:nvSpPr>
        <p:spPr>
          <a:xfrm rot="21079405">
            <a:off x="6204470" y="4812735"/>
            <a:ext cx="5512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SystemLink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Server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96187-2C71-4F32-BD41-3B67C2D3E7BB}"/>
              </a:ext>
            </a:extLst>
          </p:cNvPr>
          <p:cNvSpPr/>
          <p:nvPr/>
        </p:nvSpPr>
        <p:spPr>
          <a:xfrm rot="721972">
            <a:off x="1447548" y="3389932"/>
            <a:ext cx="5221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SystemLink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Client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138321-C7AE-45D7-9DE6-3E578E5EC015}"/>
              </a:ext>
            </a:extLst>
          </p:cNvPr>
          <p:cNvSpPr/>
          <p:nvPr/>
        </p:nvSpPr>
        <p:spPr>
          <a:xfrm rot="18174951">
            <a:off x="7975823" y="3305469"/>
            <a:ext cx="2376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WebVIs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96DF1A-0926-428E-BA56-5689AC25E655}"/>
              </a:ext>
            </a:extLst>
          </p:cNvPr>
          <p:cNvSpPr/>
          <p:nvPr/>
        </p:nvSpPr>
        <p:spPr>
          <a:xfrm rot="21097244">
            <a:off x="7060254" y="1373556"/>
            <a:ext cx="4161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LabVIEW NXG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22853C-BAAE-4380-ACA3-9A937F47D3CA}"/>
              </a:ext>
            </a:extLst>
          </p:cNvPr>
          <p:cNvSpPr/>
          <p:nvPr/>
        </p:nvSpPr>
        <p:spPr>
          <a:xfrm rot="21318631">
            <a:off x="7416187" y="3010647"/>
            <a:ext cx="10361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Tags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F94A27-6046-4E51-991B-9F61F520F1E4}"/>
              </a:ext>
            </a:extLst>
          </p:cNvPr>
          <p:cNvSpPr/>
          <p:nvPr/>
        </p:nvSpPr>
        <p:spPr>
          <a:xfrm rot="21318631">
            <a:off x="1137757" y="4588050"/>
            <a:ext cx="21001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Messages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F7E49B-7AB2-44B4-8D82-AFA0ECEBF9B5}"/>
              </a:ext>
            </a:extLst>
          </p:cNvPr>
          <p:cNvSpPr/>
          <p:nvPr/>
        </p:nvSpPr>
        <p:spPr>
          <a:xfrm rot="910410">
            <a:off x="9311091" y="5082781"/>
            <a:ext cx="2317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Skyline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97C42D-47FA-4D4C-B298-B01E5CF088CB}"/>
              </a:ext>
            </a:extLst>
          </p:cNvPr>
          <p:cNvSpPr/>
          <p:nvPr/>
        </p:nvSpPr>
        <p:spPr>
          <a:xfrm>
            <a:off x="3864941" y="5124306"/>
            <a:ext cx="2275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 Key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4244B3-82E6-4B59-A54F-37B1B919BF44}"/>
              </a:ext>
            </a:extLst>
          </p:cNvPr>
          <p:cNvSpPr/>
          <p:nvPr/>
        </p:nvSpPr>
        <p:spPr>
          <a:xfrm>
            <a:off x="659589" y="3883513"/>
            <a:ext cx="5315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NXG Web Module</a:t>
            </a:r>
          </a:p>
        </p:txBody>
      </p:sp>
    </p:spTree>
    <p:extLst>
      <p:ext uri="{BB962C8B-B14F-4D97-AF65-F5344CB8AC3E}">
        <p14:creationId xmlns:p14="http://schemas.microsoft.com/office/powerpoint/2010/main" val="1829594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NI Technologies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SystemLink</a:t>
            </a:r>
            <a:r>
              <a:rPr lang="en-US" dirty="0"/>
              <a:t> – new software tool for managing distributed systems of hardware, software, and data</a:t>
            </a:r>
          </a:p>
          <a:p>
            <a:pPr lvl="1"/>
            <a:r>
              <a:rPr lang="en-US" dirty="0"/>
              <a:t>http://www.ni.com/en-us/shop/select/application-software-for-data-acquisition-and-control-category</a:t>
            </a:r>
          </a:p>
          <a:p>
            <a:r>
              <a:rPr lang="en-US" dirty="0"/>
              <a:t>NI Package Manager – new tool for deploying NI (and other) software</a:t>
            </a:r>
          </a:p>
          <a:p>
            <a:pPr lvl="1"/>
            <a:r>
              <a:rPr lang="en-US" dirty="0"/>
              <a:t>(Eventually replacing VIPM?)</a:t>
            </a:r>
          </a:p>
          <a:p>
            <a:pPr lvl="1"/>
            <a:r>
              <a:rPr lang="en-US" dirty="0"/>
              <a:t>Need this for almost all software technologies described in this presentation</a:t>
            </a:r>
          </a:p>
          <a:p>
            <a:r>
              <a:rPr lang="en-US" dirty="0" err="1"/>
              <a:t>SystemLink</a:t>
            </a:r>
            <a:r>
              <a:rPr lang="en-US" dirty="0"/>
              <a:t> Server – server software for running </a:t>
            </a:r>
            <a:r>
              <a:rPr lang="en-US" dirty="0" err="1"/>
              <a:t>SystemLink</a:t>
            </a:r>
            <a:r>
              <a:rPr lang="en-US" dirty="0"/>
              <a:t> and a whole lot of other stuff…uh…</a:t>
            </a:r>
          </a:p>
          <a:p>
            <a:r>
              <a:rPr lang="en-US" dirty="0" err="1"/>
              <a:t>SystemLink</a:t>
            </a:r>
            <a:r>
              <a:rPr lang="en-US" dirty="0"/>
              <a:t> Client – a smaller package of software for using </a:t>
            </a:r>
            <a:r>
              <a:rPr lang="en-US" dirty="0" err="1"/>
              <a:t>SystemLink</a:t>
            </a:r>
            <a:r>
              <a:rPr lang="en-US" dirty="0"/>
              <a:t> stuff from the client perspective…uh…uh…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136358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NI Technologies,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SystemLink</a:t>
            </a:r>
            <a:r>
              <a:rPr lang="en-US" dirty="0"/>
              <a:t> Cloud – a new tool for hosting </a:t>
            </a:r>
            <a:r>
              <a:rPr lang="en-US" dirty="0" err="1"/>
              <a:t>SystemLink</a:t>
            </a:r>
            <a:r>
              <a:rPr lang="en-US" dirty="0"/>
              <a:t> stuff on NI’s servers and for…uh…uh…stuff with API Keys, and uh…</a:t>
            </a:r>
          </a:p>
          <a:p>
            <a:pPr lvl="1"/>
            <a:r>
              <a:rPr lang="en-US" b="1" dirty="0"/>
              <a:t>NOTE</a:t>
            </a:r>
            <a:r>
              <a:rPr lang="en-US" dirty="0"/>
              <a:t>: This is a Tech Preview program. It has not been officially released yet.</a:t>
            </a:r>
          </a:p>
          <a:p>
            <a:r>
              <a:rPr lang="en-US" dirty="0"/>
              <a:t>Skyline Data Services – a new set of APIs for sharing data across applications and devices (e.g. networked)</a:t>
            </a:r>
          </a:p>
          <a:p>
            <a:pPr lvl="1"/>
            <a:r>
              <a:rPr lang="en-US" dirty="0"/>
              <a:t>Tags (most recent value, DBL, INT, STR)</a:t>
            </a:r>
          </a:p>
          <a:p>
            <a:pPr lvl="1"/>
            <a:r>
              <a:rPr lang="en-US" dirty="0"/>
              <a:t>Messages – strings - ??? </a:t>
            </a:r>
          </a:p>
          <a:p>
            <a:pPr lvl="1"/>
            <a:r>
              <a:rPr lang="en-US" strike="sngStrike" dirty="0"/>
              <a:t>Maybe also includes Files???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204738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WebVIs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Finally! We can build web pages in LabVIEW!</a:t>
            </a:r>
          </a:p>
          <a:p>
            <a:r>
              <a:rPr lang="en-US" dirty="0" err="1"/>
              <a:t>WebVI</a:t>
            </a:r>
            <a:r>
              <a:rPr lang="en-US" dirty="0"/>
              <a:t> is a special entity in NXG, not the same as a GVI</a:t>
            </a:r>
          </a:p>
          <a:p>
            <a:r>
              <a:rPr lang="en-US" dirty="0"/>
              <a:t>A </a:t>
            </a:r>
            <a:r>
              <a:rPr lang="en-US" dirty="0" err="1"/>
              <a:t>WebVI</a:t>
            </a:r>
            <a:r>
              <a:rPr lang="en-US" dirty="0"/>
              <a:t> is built into a web page using a special distribution</a:t>
            </a:r>
          </a:p>
          <a:p>
            <a:r>
              <a:rPr lang="en-US" dirty="0"/>
              <a:t>Can add CSS, HTML, </a:t>
            </a:r>
            <a:r>
              <a:rPr lang="en-US" dirty="0" err="1"/>
              <a:t>Javascript</a:t>
            </a:r>
            <a:r>
              <a:rPr lang="en-US" dirty="0"/>
              <a:t> etc. to a </a:t>
            </a:r>
            <a:r>
              <a:rPr lang="en-US" dirty="0" err="1"/>
              <a:t>WebVI</a:t>
            </a:r>
            <a:endParaRPr lang="en-US" dirty="0"/>
          </a:p>
          <a:p>
            <a:r>
              <a:rPr lang="en-US" dirty="0" err="1"/>
              <a:t>WebVIs</a:t>
            </a:r>
            <a:r>
              <a:rPr lang="en-US" dirty="0"/>
              <a:t> can be built in LV NXG 2.x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SystemLink</a:t>
            </a:r>
            <a:r>
              <a:rPr lang="en-US" dirty="0"/>
              <a:t> Cloud requires LV NXG 2.1)</a:t>
            </a:r>
          </a:p>
          <a:p>
            <a:r>
              <a:rPr lang="en-US" dirty="0"/>
              <a:t>Must have a license for the NXG Web Module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50956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WebVIs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host a </a:t>
            </a:r>
            <a:r>
              <a:rPr lang="en-US" dirty="0" err="1"/>
              <a:t>WebVI</a:t>
            </a:r>
            <a:r>
              <a:rPr lang="en-US" dirty="0"/>
              <a:t> on ANY webserver...</a:t>
            </a:r>
          </a:p>
          <a:p>
            <a:pPr marL="0" indent="0">
              <a:buNone/>
            </a:pPr>
            <a:r>
              <a:rPr lang="en-US" dirty="0"/>
              <a:t>           …unless you want to use Skyline Data Services!</a:t>
            </a:r>
          </a:p>
          <a:p>
            <a:r>
              <a:rPr lang="en-US" dirty="0"/>
              <a:t>In which case you must host it on NI Web Server with </a:t>
            </a:r>
            <a:r>
              <a:rPr lang="en-US" dirty="0" err="1"/>
              <a:t>SystemLink</a:t>
            </a:r>
            <a:r>
              <a:rPr lang="en-US" dirty="0"/>
              <a:t> Server or on </a:t>
            </a:r>
            <a:r>
              <a:rPr lang="en-US" dirty="0" err="1"/>
              <a:t>SystemLink</a:t>
            </a:r>
            <a:r>
              <a:rPr lang="en-US" dirty="0"/>
              <a:t> Cloud</a:t>
            </a:r>
          </a:p>
          <a:p>
            <a:pPr lvl="1"/>
            <a:r>
              <a:rPr lang="en-US" dirty="0"/>
              <a:t>(Currently, there is no tool to install the Skyline Data Services Server other than the NI Web Server Installer)</a:t>
            </a:r>
          </a:p>
          <a:p>
            <a:r>
              <a:rPr lang="en-US" dirty="0" err="1"/>
              <a:t>SystemLink</a:t>
            </a:r>
            <a:r>
              <a:rPr lang="en-US" dirty="0"/>
              <a:t> has many other features, and is not really intended for just casual web page hosting</a:t>
            </a:r>
          </a:p>
          <a:p>
            <a:pPr lvl="1"/>
            <a:r>
              <a:rPr lang="en-US" dirty="0"/>
              <a:t>10 seat access license is $2000/</a:t>
            </a:r>
            <a:r>
              <a:rPr lang="en-US" dirty="0" err="1"/>
              <a:t>yr</a:t>
            </a:r>
            <a:r>
              <a:rPr lang="en-US" dirty="0"/>
              <a:t> – 25 set is $5000/</a:t>
            </a:r>
            <a:r>
              <a:rPr lang="en-US" dirty="0" err="1"/>
              <a:t>yr</a:t>
            </a:r>
            <a:r>
              <a:rPr lang="en-US" dirty="0"/>
              <a:t>, perpetual licenses are 2 or 2.5 times that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176553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SystemLink</a:t>
            </a:r>
            <a:r>
              <a:rPr lang="en-US" dirty="0"/>
              <a:t> Cloud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Currently a Tech Preview program</a:t>
            </a:r>
          </a:p>
          <a:p>
            <a:r>
              <a:rPr lang="en-US" dirty="0" err="1"/>
              <a:t>WebVI</a:t>
            </a:r>
            <a:r>
              <a:rPr lang="en-US" dirty="0"/>
              <a:t> hosting in the cloud</a:t>
            </a:r>
          </a:p>
          <a:p>
            <a:r>
              <a:rPr lang="en-US" dirty="0"/>
              <a:t>Included with Web Module</a:t>
            </a:r>
          </a:p>
          <a:p>
            <a:r>
              <a:rPr lang="en-US" dirty="0"/>
              <a:t>Can host 20 </a:t>
            </a:r>
            <a:r>
              <a:rPr lang="en-US" dirty="0" err="1"/>
              <a:t>WebVIs</a:t>
            </a:r>
            <a:r>
              <a:rPr lang="en-US" dirty="0"/>
              <a:t>, 10,000 Tags, and unlimited Messages</a:t>
            </a:r>
          </a:p>
          <a:p>
            <a:r>
              <a:rPr lang="en-US" dirty="0"/>
              <a:t>Your </a:t>
            </a:r>
            <a:r>
              <a:rPr lang="en-US" dirty="0" err="1"/>
              <a:t>SystemLink</a:t>
            </a:r>
            <a:r>
              <a:rPr lang="en-US" dirty="0"/>
              <a:t> Cloud account (in the system referred to as Helium) is linked to your NI.com credentials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147085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83D1C6-AD2E-429D-9B4F-C89F237E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Security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A68E5B-E6FF-4467-9AF0-7BF6E78C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Can limit access to a </a:t>
            </a:r>
            <a:r>
              <a:rPr lang="en-US" dirty="0" err="1"/>
              <a:t>WebVI</a:t>
            </a:r>
            <a:r>
              <a:rPr lang="en-US" dirty="0"/>
              <a:t> by requiring the account’s NI.com credentials</a:t>
            </a:r>
          </a:p>
          <a:p>
            <a:r>
              <a:rPr lang="en-US" dirty="0"/>
              <a:t>Or can make a </a:t>
            </a:r>
            <a:r>
              <a:rPr lang="en-US" dirty="0" err="1"/>
              <a:t>WebVI</a:t>
            </a:r>
            <a:r>
              <a:rPr lang="en-US" dirty="0"/>
              <a:t> public and open to anyone with the URL</a:t>
            </a:r>
          </a:p>
          <a:p>
            <a:r>
              <a:rPr lang="en-US" dirty="0"/>
              <a:t>Can limit access to various Tags and Messages by linking them to an API Key which has policies defined for it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r="28782"/>
          <a:stretch/>
        </p:blipFill>
        <p:spPr>
          <a:xfrm>
            <a:off x="6096000" y="6130268"/>
            <a:ext cx="6090480" cy="100656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272" y="6130268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www.originalcode.com</a:t>
            </a:r>
          </a:p>
        </p:txBody>
      </p:sp>
    </p:spTree>
    <p:extLst>
      <p:ext uri="{BB962C8B-B14F-4D97-AF65-F5344CB8AC3E}">
        <p14:creationId xmlns:p14="http://schemas.microsoft.com/office/powerpoint/2010/main" val="1915848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</TotalTime>
  <Words>1185</Words>
  <Application>Microsoft Office PowerPoint</Application>
  <PresentationFormat>Widescreen</PresentationFormat>
  <Paragraphs>137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Univers Com 45 Light</vt:lpstr>
      <vt:lpstr>Office Theme</vt:lpstr>
      <vt:lpstr>SystemLink Cloud:    an Introduction</vt:lpstr>
      <vt:lpstr>WebVI – Why?</vt:lpstr>
      <vt:lpstr>What is SystemLink Cloud?</vt:lpstr>
      <vt:lpstr>New NI Technologies</vt:lpstr>
      <vt:lpstr>New NI Technologies, cont…</vt:lpstr>
      <vt:lpstr>WebVIs</vt:lpstr>
      <vt:lpstr>WebVIs</vt:lpstr>
      <vt:lpstr>SystemLink Cloud</vt:lpstr>
      <vt:lpstr>Security</vt:lpstr>
      <vt:lpstr>How to Create a Working WebVI</vt:lpstr>
      <vt:lpstr>How to Create a Working WebVI</vt:lpstr>
      <vt:lpstr>How to Send Data Between your WebVI &amp; LV</vt:lpstr>
      <vt:lpstr>How to Build the Web App</vt:lpstr>
      <vt:lpstr>Example Time…</vt:lpstr>
      <vt:lpstr>DataDashboard</vt:lpstr>
      <vt:lpstr>Caveats and Issues</vt:lpstr>
      <vt:lpstr>Caveats and Issues</vt:lpstr>
      <vt:lpstr>Advantages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Thomson</dc:creator>
  <cp:lastModifiedBy>David Thomson</cp:lastModifiedBy>
  <cp:revision>27</cp:revision>
  <dcterms:created xsi:type="dcterms:W3CDTF">2016-09-18T19:37:22Z</dcterms:created>
  <dcterms:modified xsi:type="dcterms:W3CDTF">2018-05-18T14:31:58Z</dcterms:modified>
</cp:coreProperties>
</file>